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56" r:id="rId2"/>
    <p:sldId id="357" r:id="rId3"/>
    <p:sldId id="371" r:id="rId4"/>
    <p:sldId id="389" r:id="rId5"/>
    <p:sldId id="383" r:id="rId6"/>
    <p:sldId id="375" r:id="rId7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63" autoAdjust="0"/>
    <p:restoredTop sz="71256" autoAdjust="0"/>
  </p:normalViewPr>
  <p:slideViewPr>
    <p:cSldViewPr>
      <p:cViewPr varScale="1">
        <p:scale>
          <a:sx n="60" d="100"/>
          <a:sy n="60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5716BECD-842E-4FA0-B103-B5292443B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918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27" y="4390030"/>
            <a:ext cx="5099585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FBB6649C-BB80-46A3-B873-2282FFDF2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953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6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54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9740B-A9E6-47CF-9013-803667E4B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4343-6EA2-49ED-A84A-87B82F39D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3098-40E2-44AF-B762-B77B98078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E817BA-EA7E-4000-9AA6-DCC653FB4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B485-8752-47A9-B0E2-73DD55880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42C2F-A10D-4CAE-913A-CFC0294A9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52B4-D4B5-4A6D-8379-477602EEE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19DF5-5FAE-402B-9075-318096A35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965A3-0086-47FC-A159-808B6AD6D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B4AF9-062A-4A5F-9349-B9325DDA5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7131-0023-4C44-B814-43DCB1296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4382-42BF-4A89-967B-224ACB54B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15E298-CAB0-4F90-B669-2B812DB9DB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ccusd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A002-0A8A-4D75-9DEB-B2161A96A5E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600" dirty="0"/>
              <a:t>West Contra Costa</a:t>
            </a:r>
            <a:br>
              <a:rPr lang="en-US" sz="3600" dirty="0"/>
            </a:br>
            <a:r>
              <a:rPr lang="en-US" sz="3600" dirty="0"/>
              <a:t>Unified School District</a:t>
            </a:r>
            <a:br>
              <a:rPr lang="en-US" sz="3600" dirty="0"/>
            </a:br>
            <a:r>
              <a:rPr lang="en-US" sz="2800" dirty="0" smtClean="0"/>
              <a:t>January 4, 2012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2011-12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Budget Update</a:t>
            </a:r>
            <a:endParaRPr lang="en-US" sz="2800" dirty="0"/>
          </a:p>
        </p:txBody>
      </p:sp>
      <p:pic>
        <p:nvPicPr>
          <p:cNvPr id="2052" name="Picture 4" descr="logo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362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4062-573E-4DB3-AC1F-ADBCEAA29D5C}" type="slidenum">
              <a:rPr lang="en-US"/>
              <a:pPr/>
              <a:t>2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229600" cy="1503362"/>
          </a:xfrm>
        </p:spPr>
        <p:txBody>
          <a:bodyPr/>
          <a:lstStyle/>
          <a:p>
            <a:r>
              <a:rPr lang="en-US" sz="2800" b="1" dirty="0"/>
              <a:t>Multi Year </a:t>
            </a:r>
            <a:r>
              <a:rPr lang="en-US" sz="2800" b="1" dirty="0" smtClean="0"/>
              <a:t>Projection</a:t>
            </a:r>
            <a:br>
              <a:rPr lang="en-US" sz="2800" b="1" dirty="0" smtClean="0"/>
            </a:br>
            <a:r>
              <a:rPr lang="en-US" sz="2800" b="1" dirty="0" smtClean="0"/>
              <a:t> 2011-12 Mid Year Trigger Estimates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Unrestricted General </a:t>
            </a:r>
            <a:r>
              <a:rPr lang="en-US" sz="2800" b="1" dirty="0" smtClean="0"/>
              <a:t>Fund</a:t>
            </a:r>
            <a:endParaRPr lang="en-US" sz="2800" b="1" dirty="0"/>
          </a:p>
        </p:txBody>
      </p:sp>
      <p:sp>
        <p:nvSpPr>
          <p:cNvPr id="226349" name="Oval 45"/>
          <p:cNvSpPr>
            <a:spLocks noChangeArrowheads="1"/>
          </p:cNvSpPr>
          <p:nvPr/>
        </p:nvSpPr>
        <p:spPr bwMode="auto">
          <a:xfrm>
            <a:off x="4419600" y="3276600"/>
            <a:ext cx="12192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48440"/>
              </p:ext>
            </p:extLst>
          </p:nvPr>
        </p:nvGraphicFramePr>
        <p:xfrm>
          <a:off x="20294" y="2000794"/>
          <a:ext cx="9123706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Worksheet" r:id="rId4" imgW="5227284" imgH="2019279" progId="Excel.Sheet.12">
                  <p:embed/>
                </p:oleObj>
              </mc:Choice>
              <mc:Fallback>
                <p:oleObj name="Worksheet" r:id="rId4" imgW="5227284" imgH="20192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94" y="2000794"/>
                        <a:ext cx="9123706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72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Chart in Thousands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42DE-9EC5-4579-95A3-6A706C714D6E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</a:t>
            </a:r>
            <a:r>
              <a:rPr lang="en-US" dirty="0"/>
              <a:t>Year Projection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5181600"/>
          </a:xfrm>
        </p:spPr>
        <p:txBody>
          <a:bodyPr/>
          <a:lstStyle/>
          <a:p>
            <a:r>
              <a:rPr lang="en-US" sz="2800" dirty="0" smtClean="0"/>
              <a:t>2011-12</a:t>
            </a:r>
            <a:endParaRPr lang="en-US" sz="2800" dirty="0"/>
          </a:p>
          <a:p>
            <a:pPr lvl="1"/>
            <a:r>
              <a:rPr lang="en-US" sz="2000" dirty="0"/>
              <a:t>Will meet 3% </a:t>
            </a:r>
            <a:r>
              <a:rPr lang="en-US" sz="2000" dirty="0" smtClean="0"/>
              <a:t>reserve</a:t>
            </a:r>
          </a:p>
          <a:p>
            <a:pPr lvl="1"/>
            <a:r>
              <a:rPr lang="en-US" sz="2000" dirty="0" smtClean="0"/>
              <a:t>Use of Special Reserve Fund $872,000</a:t>
            </a:r>
            <a:endParaRPr lang="en-US" sz="2000" dirty="0"/>
          </a:p>
          <a:p>
            <a:pPr lvl="1"/>
            <a:r>
              <a:rPr lang="en-US" sz="2000" dirty="0" smtClean="0"/>
              <a:t>Mid Year Trigger $1.4 million enacted</a:t>
            </a:r>
          </a:p>
          <a:p>
            <a:pPr lvl="2"/>
            <a:r>
              <a:rPr lang="en-US" sz="1600" dirty="0" smtClean="0"/>
              <a:t>Changes Reserves – but enacts </a:t>
            </a:r>
            <a:r>
              <a:rPr lang="en-US" sz="1600" u="sng" dirty="0" smtClean="0"/>
              <a:t>actual</a:t>
            </a:r>
            <a:r>
              <a:rPr lang="en-US" sz="1600" dirty="0" smtClean="0"/>
              <a:t> revenue reductions</a:t>
            </a:r>
            <a:endParaRPr lang="en-US" sz="2000" dirty="0" smtClean="0"/>
          </a:p>
          <a:p>
            <a:r>
              <a:rPr lang="en-US" sz="2800" dirty="0" smtClean="0"/>
              <a:t>2012-13</a:t>
            </a:r>
            <a:endParaRPr lang="en-US" sz="2800" dirty="0"/>
          </a:p>
          <a:p>
            <a:pPr lvl="1"/>
            <a:r>
              <a:rPr lang="en-US" sz="2000" dirty="0"/>
              <a:t>Will meet 3% </a:t>
            </a:r>
            <a:r>
              <a:rPr lang="en-US" sz="2000" dirty="0" smtClean="0"/>
              <a:t>reserve</a:t>
            </a:r>
          </a:p>
          <a:p>
            <a:pPr lvl="1"/>
            <a:r>
              <a:rPr lang="en-US" sz="2000" dirty="0" smtClean="0"/>
              <a:t>Reserve for Mid-Year Triggers for 2012-13 will be needed</a:t>
            </a:r>
            <a:endParaRPr lang="en-US" sz="2000" dirty="0"/>
          </a:p>
          <a:p>
            <a:pPr lvl="1"/>
            <a:r>
              <a:rPr lang="en-US" sz="2000" dirty="0" smtClean="0"/>
              <a:t>Use of Special Reserve fund </a:t>
            </a:r>
            <a:r>
              <a:rPr lang="en-US" sz="2000" dirty="0"/>
              <a:t>$</a:t>
            </a:r>
            <a:r>
              <a:rPr lang="en-US" sz="2000" dirty="0" smtClean="0"/>
              <a:t>2.8 million</a:t>
            </a:r>
          </a:p>
          <a:p>
            <a:r>
              <a:rPr lang="en-US" sz="2800" dirty="0" smtClean="0"/>
              <a:t>2013-14</a:t>
            </a:r>
            <a:endParaRPr lang="en-US" sz="2800" dirty="0"/>
          </a:p>
          <a:p>
            <a:pPr lvl="1"/>
            <a:r>
              <a:rPr lang="en-US" sz="2000" dirty="0"/>
              <a:t>Will meet 3% reserve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/>
              <a:t>of Special Reserve fund </a:t>
            </a:r>
            <a:r>
              <a:rPr lang="en-US" sz="2000" dirty="0" smtClean="0"/>
              <a:t>$6.6 </a:t>
            </a:r>
            <a:r>
              <a:rPr lang="en-US" sz="2000" dirty="0"/>
              <a:t>million</a:t>
            </a:r>
          </a:p>
          <a:p>
            <a:pPr lvl="1"/>
            <a:endParaRPr lang="en-US" sz="24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5791200" y="1223644"/>
            <a:ext cx="3200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 years assume zero COLA due to ongoing State fiscal crisis and pending information on the Governor’s Proposed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K-3 Class Size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Parcel Tax will pay $1.9 million toward the reduction of class sizes in grades K-3</a:t>
            </a:r>
          </a:p>
          <a:p>
            <a:endParaRPr lang="en-US" dirty="0" smtClean="0"/>
          </a:p>
          <a:p>
            <a:r>
              <a:rPr lang="en-US" dirty="0" smtClean="0"/>
              <a:t>If the Governor’s Budget funding levels are greater than current assumptions the funding will be added to the K-3 Class Size Reduction program – up to the $2.4 million prioritized by the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r>
              <a:rPr lang="en-US" sz="2800" dirty="0" smtClean="0"/>
              <a:t>Governors Budget will be released January 10</a:t>
            </a:r>
          </a:p>
          <a:p>
            <a:r>
              <a:rPr lang="en-US" sz="2800" dirty="0" smtClean="0"/>
              <a:t>Governor released a letter indicating a ballot initiative in November will be a part of the budget proposal</a:t>
            </a:r>
          </a:p>
          <a:p>
            <a:pPr lvl="1"/>
            <a:r>
              <a:rPr lang="en-US" sz="2400" dirty="0" smtClean="0"/>
              <a:t>This means uncertainty of 2012-13 until after the November election</a:t>
            </a:r>
          </a:p>
          <a:p>
            <a:pPr lvl="1"/>
            <a:r>
              <a:rPr lang="en-US" sz="2400" dirty="0" smtClean="0"/>
              <a:t>2012-13 Mid-Year triggers are likely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2DBE-B94C-4CF7-BEB7-53A36AF4FCA4}" type="slidenum">
              <a:rPr lang="en-US"/>
              <a:pPr/>
              <a:t>6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2209800"/>
          </a:xfrm>
        </p:spPr>
        <p:txBody>
          <a:bodyPr/>
          <a:lstStyle/>
          <a:p>
            <a:pPr lvl="1">
              <a:spcBef>
                <a:spcPct val="0"/>
              </a:spcBef>
              <a:buNone/>
            </a:pPr>
            <a:r>
              <a:rPr lang="en-US" sz="2400" dirty="0" smtClean="0"/>
              <a:t>Governor’s January Budget Analysis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January 17 – Sacramento</a:t>
            </a:r>
          </a:p>
          <a:p>
            <a:pPr lvl="1">
              <a:spcBef>
                <a:spcPct val="0"/>
              </a:spcBef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Staff will update the Board at each meeting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Community </a:t>
            </a:r>
            <a:r>
              <a:rPr lang="en-US" sz="1800" dirty="0"/>
              <a:t>Budget </a:t>
            </a:r>
            <a:r>
              <a:rPr lang="en-US" sz="1800" dirty="0" smtClean="0"/>
              <a:t>Meetings 6:30 – 8:00 PM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</p:txBody>
      </p:sp>
      <p:pic>
        <p:nvPicPr>
          <p:cNvPr id="263172" name="Picture 4" descr="MCBD07022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3400"/>
            <a:ext cx="1219200" cy="1981200"/>
          </a:xfrm>
          <a:prstGeom prst="rect">
            <a:avLst/>
          </a:prstGeom>
          <a:noFill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293366"/>
              </p:ext>
            </p:extLst>
          </p:nvPr>
        </p:nvGraphicFramePr>
        <p:xfrm>
          <a:off x="838200" y="3581400"/>
          <a:ext cx="6755130" cy="1437132"/>
        </p:xfrm>
        <a:graphic>
          <a:graphicData uri="http://schemas.openxmlformats.org/drawingml/2006/table">
            <a:tbl>
              <a:tblPr firstRow="1" firstCol="1" bandRow="1"/>
              <a:tblGrid>
                <a:gridCol w="1383030"/>
                <a:gridCol w="1360170"/>
                <a:gridCol w="1783080"/>
                <a:gridCol w="2228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 SITE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ADDRESS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25 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Hercules High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1900 Refugio Valley Road, Hercules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26, 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Murphy Elementary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4350 Valley View Road, Richmond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31, 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Helms Middle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2500 Road 20, San Pablo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2, 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King Elementary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4022 Florida Avenue, Richmond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7, 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Harding Elementary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7230 Fairmont Avenue, El Cerrito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8, 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Pinole Middle School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1575 Mann Drive, Pinole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438607"/>
            <a:ext cx="7467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Financial reports available on the web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hlinkClick r:id="rId4"/>
              </a:rPr>
              <a:t>http://www.wccusd.net/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306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Microsoft Excel Worksheet</vt:lpstr>
      <vt:lpstr>West Contra Costa Unified School District January 4, 2012</vt:lpstr>
      <vt:lpstr>Multi Year Projection  2011-12 Mid Year Trigger Estimates Unrestricted General Fund</vt:lpstr>
      <vt:lpstr>Multi Year Projection</vt:lpstr>
      <vt:lpstr>K-3 Class Size Reduction</vt:lpstr>
      <vt:lpstr>State Outlook</vt:lpstr>
      <vt:lpstr>Next Steps</vt:lpstr>
    </vt:vector>
  </TitlesOfParts>
  <Company>WCCUSD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</dc:title>
  <dc:creator>WCC_User</dc:creator>
  <cp:lastModifiedBy>Sheri Gamba</cp:lastModifiedBy>
  <cp:revision>296</cp:revision>
  <cp:lastPrinted>2011-12-07T23:45:37Z</cp:lastPrinted>
  <dcterms:created xsi:type="dcterms:W3CDTF">2003-09-15T23:02:38Z</dcterms:created>
  <dcterms:modified xsi:type="dcterms:W3CDTF">2012-01-04T23:18:24Z</dcterms:modified>
</cp:coreProperties>
</file>